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258" r:id="rId3"/>
    <p:sldId id="304" r:id="rId4"/>
    <p:sldId id="305" r:id="rId5"/>
    <p:sldId id="259" r:id="rId6"/>
    <p:sldId id="257" r:id="rId7"/>
    <p:sldId id="273" r:id="rId8"/>
    <p:sldId id="274" r:id="rId9"/>
    <p:sldId id="260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61" r:id="rId18"/>
    <p:sldId id="275" r:id="rId19"/>
    <p:sldId id="276" r:id="rId20"/>
    <p:sldId id="277" r:id="rId21"/>
    <p:sldId id="278" r:id="rId22"/>
    <p:sldId id="279" r:id="rId23"/>
    <p:sldId id="280" r:id="rId24"/>
    <p:sldId id="282" r:id="rId25"/>
    <p:sldId id="281" r:id="rId26"/>
    <p:sldId id="263" r:id="rId27"/>
    <p:sldId id="264" r:id="rId28"/>
    <p:sldId id="265" r:id="rId29"/>
    <p:sldId id="262" r:id="rId30"/>
    <p:sldId id="301" r:id="rId31"/>
    <p:sldId id="302" r:id="rId32"/>
    <p:sldId id="290" r:id="rId33"/>
    <p:sldId id="293" r:id="rId34"/>
    <p:sldId id="291" r:id="rId35"/>
    <p:sldId id="294" r:id="rId36"/>
    <p:sldId id="292" r:id="rId37"/>
    <p:sldId id="286" r:id="rId38"/>
    <p:sldId id="295" r:id="rId39"/>
    <p:sldId id="296" r:id="rId40"/>
    <p:sldId id="297" r:id="rId41"/>
    <p:sldId id="298" r:id="rId42"/>
    <p:sldId id="299" r:id="rId43"/>
    <p:sldId id="300" r:id="rId44"/>
    <p:sldId id="283" r:id="rId45"/>
    <p:sldId id="303" r:id="rId46"/>
  </p:sldIdLst>
  <p:sldSz cx="12192000" cy="6858000"/>
  <p:notesSz cx="6858000" cy="9144000"/>
  <p:defaultTextStyle>
    <a:defPPr>
      <a:defRPr lang="en-U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327A99-7A9D-4502-88FB-E2D7BB6A90B5}" type="datetimeFigureOut">
              <a:rPr lang="en-UG" smtClean="0"/>
              <a:t>23/03/2026</a:t>
            </a:fld>
            <a:endParaRPr lang="en-U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18E0C-4DBE-4A93-954B-FBBB3FB999EC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980302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4AFA20DF-FC68-E2C3-5582-067C9A1A62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A34941E9-95E8-10D0-F206-29076178B2C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CC1E76D8-F196-6BA4-C4B1-6F3BCFC69E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DC95D03-5D6B-4E37-B49D-3BDCC2C4C684}" type="slidenum">
              <a:rPr lang="en-US" altLang="en-US"/>
              <a:pPr>
                <a:spcBef>
                  <a:spcPct val="0"/>
                </a:spcBef>
              </a:pPr>
              <a:t>32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FF37ED5E-0D4F-79C6-129F-ED18AAAFF7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40B6336F-0DC7-F339-C203-CDAAB615DD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81D92E98-8DFC-5421-C715-7A656952E5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C112B7-579F-46F5-9755-52AFEA3F429C}" type="slidenum">
              <a:rPr lang="en-US" altLang="en-US"/>
              <a:pPr>
                <a:spcBef>
                  <a:spcPct val="0"/>
                </a:spcBef>
              </a:pPr>
              <a:t>41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447894B2-42F1-D28C-7B6E-E4BD237BAD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4A7F0B0C-235A-B662-C638-6C3B081CB5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F136C21A-4067-3F35-8CF9-2F7EB03998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AA5139F-4323-4F09-A144-9C3A30B9E034}" type="slidenum">
              <a:rPr lang="en-US" altLang="en-US"/>
              <a:pPr>
                <a:spcBef>
                  <a:spcPct val="0"/>
                </a:spcBef>
              </a:pPr>
              <a:t>42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78FD86ED-A32D-6A84-4A02-BEBB27B6F3C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44F5D18F-4F9B-6C0E-67CB-769569930D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75A7E711-4318-2E05-02FE-1F9396F851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1BDFC51-E890-420A-95AC-E47A1FFA77C1}" type="slidenum">
              <a:rPr lang="en-US" altLang="en-US"/>
              <a:pPr>
                <a:spcBef>
                  <a:spcPct val="0"/>
                </a:spcBef>
              </a:pPr>
              <a:t>43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38D8EE41-0806-7457-514A-1A569B7199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FEA87389-AA24-8C13-7841-BE87885952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7B08A581-8B95-FDB4-6A4F-67EF3E1849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8F7FCA2-1C39-4C1D-8198-571758581660}" type="slidenum">
              <a:rPr lang="en-US" altLang="en-US"/>
              <a:pPr>
                <a:spcBef>
                  <a:spcPct val="0"/>
                </a:spcBef>
              </a:pPr>
              <a:t>44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0929C96B-5D1E-A2CB-C107-BFCBCFA03A9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38D63DA3-DF49-1898-EC33-8599075D94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9063304A-161F-80F5-EF9D-CD71B07D67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BD5437B-F579-4734-BC3A-FAEAD7BEBEEF}" type="slidenum">
              <a:rPr lang="en-US" altLang="en-US"/>
              <a:pPr>
                <a:spcBef>
                  <a:spcPct val="0"/>
                </a:spcBef>
              </a:pPr>
              <a:t>33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E8FFE272-22CE-3B2B-31F9-0420586B02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5981C755-F63F-908E-CB39-4FA48F4B63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2203F3F2-F2DB-A174-9B6A-6C3421C997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CB700B-32BE-4259-9B12-D76881987934}" type="slidenum">
              <a:rPr lang="en-US" altLang="en-US"/>
              <a:pPr>
                <a:spcBef>
                  <a:spcPct val="0"/>
                </a:spcBef>
              </a:pPr>
              <a:t>34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1706CBFF-653A-A3D8-3F22-290026FEDDD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F01901A7-A1A3-2195-CF86-497C795A77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2536ED1E-DAE6-2624-DDF3-AA274BF1A0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8CA28C-0245-458D-BEB9-4DB86174EEEC}" type="slidenum">
              <a:rPr lang="en-US" altLang="en-US"/>
              <a:pPr>
                <a:spcBef>
                  <a:spcPct val="0"/>
                </a:spcBef>
              </a:pPr>
              <a:t>35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FB956D12-E496-712A-21E4-DF2880B23F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89CA2BA7-75FF-7886-4606-06687A69CE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18DD79B2-4F78-D648-DCE2-0758FE2F56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CDC5D3B-EBB3-4039-A296-DC60B1D18212}" type="slidenum">
              <a:rPr lang="en-US" altLang="en-US"/>
              <a:pPr>
                <a:spcBef>
                  <a:spcPct val="0"/>
                </a:spcBef>
              </a:pPr>
              <a:t>36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F62D6824-FEA8-7371-8E74-3EC8B69602A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87CCC34E-FE86-4596-FE2D-8FB2C5C206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9D178BB0-6473-6FDB-26C6-DB47CA84F0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4FDFF09-0921-44D0-94AD-18041EE19363}" type="slidenum">
              <a:rPr lang="en-US" altLang="en-US"/>
              <a:pPr>
                <a:spcBef>
                  <a:spcPct val="0"/>
                </a:spcBef>
              </a:pPr>
              <a:t>37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1D7B6735-39C5-9F87-FF28-EA0F9AA9FB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226F882E-DA43-E1D6-3C6A-4F94FA3CEC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19323DF3-4422-33E7-DE96-F6478BB748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8F9BC1F-78DE-41D7-A795-B45B54E777F1}" type="slidenum">
              <a:rPr lang="en-US" altLang="en-US"/>
              <a:pPr>
                <a:spcBef>
                  <a:spcPct val="0"/>
                </a:spcBef>
              </a:pPr>
              <a:t>38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FECB7847-3C3B-1D8A-1621-7557679EB50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89FD7AE4-C71C-8D0A-6AD5-A98E5BFBCC2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2DEAAEDF-A031-C92A-3F86-645B848537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0C4EA08-B4CF-4FD1-B491-4A43B3743691}" type="slidenum">
              <a:rPr lang="en-US" altLang="en-US"/>
              <a:pPr>
                <a:spcBef>
                  <a:spcPct val="0"/>
                </a:spcBef>
              </a:pPr>
              <a:t>39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7DA16270-533B-71F9-D333-1FB10DDA06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6162BDCE-2B7C-0B5B-A422-997115A5FD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3F2752AF-DEBB-802D-3DFA-AA83DA77C9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E267F1E-210C-445A-99AD-E3909CB45411}" type="slidenum">
              <a:rPr lang="en-US" altLang="en-US"/>
              <a:pPr>
                <a:spcBef>
                  <a:spcPct val="0"/>
                </a:spcBef>
              </a:pPr>
              <a:t>40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01362-14C5-19BA-AEDF-BEF767BD6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357C09-303B-618E-1510-4347F8E0D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47498-6978-2332-B5C1-36E330B05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4CC64-A8AA-4C7F-9C95-85B146F4C126}" type="datetimeFigureOut">
              <a:rPr lang="en-UG" smtClean="0"/>
              <a:t>23/03/2026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2FD84-F7C0-C3D2-0187-7009BF045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86AF5-8548-C6E8-86E2-664043814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9A097-8638-4C0E-9AB9-14E97583EA99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950458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F8254-DE2E-CE86-65A7-EF3BBD670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C85E0C-2509-BA97-C73A-2C17619B36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20D8D-5805-D9E3-6572-F30943BFB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4CC64-A8AA-4C7F-9C95-85B146F4C126}" type="datetimeFigureOut">
              <a:rPr lang="en-UG" smtClean="0"/>
              <a:t>23/03/2026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DB550-B9D2-646C-B4F0-A5908B192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4536D-908E-2003-CE88-3A15523B3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9A097-8638-4C0E-9AB9-14E97583EA99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29292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7F3206-D263-8EF3-1778-24D44D8A42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D58E85-2806-8201-79F6-05FD7242B4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F3563-911E-D3AA-4C06-DF47A61D0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4CC64-A8AA-4C7F-9C95-85B146F4C126}" type="datetimeFigureOut">
              <a:rPr lang="en-UG" smtClean="0"/>
              <a:t>23/03/2026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829375-AE45-61A7-4C25-4854FA857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12014-55A8-C951-0300-3B21D6F3E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9A097-8638-4C0E-9AB9-14E97583EA99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628369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2C7F2-D7C9-1E5F-35F0-7C879649B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61ACB-BCCD-AE60-86C2-BE3371DE2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E06D7-3A07-1EE9-E35B-6B58789F3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4CC64-A8AA-4C7F-9C95-85B146F4C126}" type="datetimeFigureOut">
              <a:rPr lang="en-UG" smtClean="0"/>
              <a:t>23/03/2026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55FD7-27B9-ED04-1684-0BCD9A114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952FE-6130-A768-EBBC-2AB6C9AD4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9A097-8638-4C0E-9AB9-14E97583EA99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91819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F0B45-BB90-423C-0D78-0B42C6B93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C649F-116C-6AE1-DEE1-F4E5A440F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ADD4B-C3C9-4ACA-0E26-9B5045DD9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4CC64-A8AA-4C7F-9C95-85B146F4C126}" type="datetimeFigureOut">
              <a:rPr lang="en-UG" smtClean="0"/>
              <a:t>23/03/2026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9D82C-0B0B-4C95-72F7-4BC84890F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81363-1755-8696-030E-3452E5526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9A097-8638-4C0E-9AB9-14E97583EA99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60283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C2C0D-236E-2083-D32D-1F67E386C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D0B03-B839-118B-CF9F-511FF51FAE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231BBE-E995-8EE6-BAE1-99D941CD4C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DF9473-F724-379A-B166-414370EB5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4CC64-A8AA-4C7F-9C95-85B146F4C126}" type="datetimeFigureOut">
              <a:rPr lang="en-UG" smtClean="0"/>
              <a:t>23/03/2026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3CECC6-A4FF-63BE-312D-C1024CDBC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04235-336E-8BED-8B77-819DAC0EB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9A097-8638-4C0E-9AB9-14E97583EA99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234662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1EA2B-56BC-1066-2AE7-5844AB266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655721-D583-A56C-03B2-21663EB223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AFB292-43F4-23C5-918E-E2ABED03E9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531137-C68C-9942-36FE-C816DC9C9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E07ECE-230A-FBC5-3ED1-FB83834851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377C66-6B7A-273A-097E-2A19D7FEA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4CC64-A8AA-4C7F-9C95-85B146F4C126}" type="datetimeFigureOut">
              <a:rPr lang="en-UG" smtClean="0"/>
              <a:t>23/03/2026</a:t>
            </a:fld>
            <a:endParaRPr lang="en-U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4F49FA-58AE-A33C-70E1-2EA82B64F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D1AB64-8296-BAF5-7DCA-6CA161C9D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9A097-8638-4C0E-9AB9-14E97583EA99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21873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1845F-4EA8-DCD2-B402-A67E8A48E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9DE041-AC12-6A5F-79F8-962781D03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4CC64-A8AA-4C7F-9C95-85B146F4C126}" type="datetimeFigureOut">
              <a:rPr lang="en-UG" smtClean="0"/>
              <a:t>23/03/2026</a:t>
            </a:fld>
            <a:endParaRPr lang="en-U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B75E1F-C205-87B4-3220-98086D825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5259E3-8C0F-65E5-26D9-5B7F4DD3D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9A097-8638-4C0E-9AB9-14E97583EA99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433684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1397F1-7078-8B7F-8010-7F8B26718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4CC64-A8AA-4C7F-9C95-85B146F4C126}" type="datetimeFigureOut">
              <a:rPr lang="en-UG" smtClean="0"/>
              <a:t>23/03/2026</a:t>
            </a:fld>
            <a:endParaRPr lang="en-U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FC123C-6B52-2587-46DE-F2208BDA9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E7CE55-A3E5-8557-5F97-64E3E473B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9A097-8638-4C0E-9AB9-14E97583EA99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854876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0F7B9-FAFC-E114-9A0E-8FB187159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448C6-4A23-8370-3DAA-3245EE0AF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BA86D4-01B9-B966-4BF7-660716DEDB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7D313-33C6-7681-74B5-3D803251F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4CC64-A8AA-4C7F-9C95-85B146F4C126}" type="datetimeFigureOut">
              <a:rPr lang="en-UG" smtClean="0"/>
              <a:t>23/03/2026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7E561-3D8C-D670-ADC0-5404AD89B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58761C-974B-25C3-C918-EA7C910AA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9A097-8638-4C0E-9AB9-14E97583EA99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979797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04E4C-66FE-DD5E-0C7A-F334C9228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530A86-4DC8-9D85-C5A0-7911E861F9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B96318-C966-1304-B717-4FEEA7FA72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401B9-10E2-ACA9-C12B-D8B828FFA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4CC64-A8AA-4C7F-9C95-85B146F4C126}" type="datetimeFigureOut">
              <a:rPr lang="en-UG" smtClean="0"/>
              <a:t>23/03/2026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E889D1-3E64-8CD9-8295-E81537A8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8FAE86-8F56-9EDA-1890-DEF4A0102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9A097-8638-4C0E-9AB9-14E97583EA99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806234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7BA92A-D5EA-614C-9C76-79C1A290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923BDC-7108-1612-A208-7BEFB4135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90313-D118-CD21-F4EE-7E2F8D450A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4CC64-A8AA-4C7F-9C95-85B146F4C126}" type="datetimeFigureOut">
              <a:rPr lang="en-UG" smtClean="0"/>
              <a:t>23/03/2026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D8233-1F11-6FDA-14A7-ED551A3EB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B1999-5893-8A3C-7753-206B2673F8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9A097-8638-4C0E-9AB9-14E97583EA99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103082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A59D7-5930-4347-4099-EE8B131A0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257299"/>
            <a:ext cx="12192000" cy="2252663"/>
          </a:xfrm>
        </p:spPr>
        <p:txBody>
          <a:bodyPr>
            <a:normAutofit/>
          </a:bodyPr>
          <a:lstStyle/>
          <a:p>
            <a:r>
              <a:rPr lang="en-US" sz="3600" b="1" dirty="0"/>
              <a:t>STRCUU Training on Scientific Writing and Preparing Policy Briefs</a:t>
            </a:r>
            <a:br>
              <a:rPr lang="en-US" sz="3600" b="1" dirty="0"/>
            </a:br>
            <a:br>
              <a:rPr lang="en-UG" sz="3600" dirty="0"/>
            </a:br>
            <a:endParaRPr lang="en-UG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D3BC4C-F244-ABAB-C377-8FA2E4A142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Dates</a:t>
            </a:r>
            <a:r>
              <a:rPr lang="en-US" dirty="0"/>
              <a:t>: 23 – 26 March 2026</a:t>
            </a:r>
            <a:endParaRPr lang="en-UG" dirty="0"/>
          </a:p>
          <a:p>
            <a:r>
              <a:rPr lang="en-US" b="1" dirty="0"/>
              <a:t>Time</a:t>
            </a:r>
            <a:r>
              <a:rPr lang="en-US" dirty="0"/>
              <a:t>: 14:00-17:00 EAT </a:t>
            </a:r>
            <a:endParaRPr lang="en-UG" dirty="0"/>
          </a:p>
          <a:p>
            <a:endParaRPr lang="en-UG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B367B1-823F-337D-6446-F662B8DEA3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5162" y="19050"/>
            <a:ext cx="5781675" cy="12573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BD90906-E08C-C364-E55F-17A9609532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943" y="4821237"/>
            <a:ext cx="653415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708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63813-A914-7585-FF3F-2E33A7D4F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1. Contributing to Knowledge</a:t>
            </a:r>
            <a:br>
              <a:rPr lang="en-GB" b="1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3AAE6-E008-8414-5734-26E2F846E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" y="1577009"/>
            <a:ext cx="11247783" cy="4599954"/>
          </a:xfrm>
        </p:spPr>
        <p:txBody>
          <a:bodyPr/>
          <a:lstStyle/>
          <a:p>
            <a:r>
              <a:rPr lang="en-GB" dirty="0"/>
              <a:t>Academic publishing allows you to </a:t>
            </a:r>
            <a:r>
              <a:rPr lang="en-GB" b="1" dirty="0"/>
              <a:t>share discoveries, insights, and innovations</a:t>
            </a:r>
            <a:r>
              <a:rPr lang="en-GB" dirty="0"/>
              <a:t> with the wider scholarly community</a:t>
            </a:r>
          </a:p>
          <a:p>
            <a:endParaRPr lang="en-GB" dirty="0"/>
          </a:p>
          <a:p>
            <a:r>
              <a:rPr lang="en-GB" dirty="0"/>
              <a:t>It ensures that your work becomes part of the collective record</a:t>
            </a:r>
          </a:p>
          <a:p>
            <a:pPr marL="457200" lvl="1" indent="0">
              <a:buNone/>
            </a:pPr>
            <a:endParaRPr lang="en-GB" dirty="0"/>
          </a:p>
          <a:p>
            <a:pPr lvl="1"/>
            <a:r>
              <a:rPr lang="en-GB" dirty="0"/>
              <a:t>advancing understanding in your field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620031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F8E29-4C02-B9FB-0E13-28F3A1807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2. Professional Growth</a:t>
            </a:r>
            <a:br>
              <a:rPr lang="en-GB" b="1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99EEF-5F5A-0A3A-CA16-56638C65B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825625"/>
            <a:ext cx="12085982" cy="4667250"/>
          </a:xfrm>
        </p:spPr>
        <p:txBody>
          <a:bodyPr/>
          <a:lstStyle/>
          <a:p>
            <a:r>
              <a:rPr lang="en-GB" dirty="0"/>
              <a:t>Publications demonstrate </a:t>
            </a:r>
            <a:r>
              <a:rPr lang="en-GB" b="1" dirty="0"/>
              <a:t>expertise and credibility</a:t>
            </a:r>
            <a:r>
              <a:rPr lang="en-GB" dirty="0"/>
              <a:t>, strengthening your academic profile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They are often essential for career progression in teaching, research, and policy roles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849999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9079F-8F7F-0DC7-102A-7C4C16E71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3. Influence and Impact</a:t>
            </a:r>
            <a:br>
              <a:rPr lang="en-GB" b="1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4364D-7B53-AA47-8AD5-5CE83F44E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0688"/>
            <a:ext cx="12192000" cy="4802187"/>
          </a:xfrm>
        </p:spPr>
        <p:txBody>
          <a:bodyPr/>
          <a:lstStyle/>
          <a:p>
            <a:r>
              <a:rPr lang="en-GB" dirty="0"/>
              <a:t>Publishing enables you to </a:t>
            </a:r>
            <a:r>
              <a:rPr lang="en-GB" b="1" dirty="0"/>
              <a:t>shape debates and inform practice</a:t>
            </a:r>
            <a:r>
              <a:rPr lang="en-GB" dirty="0"/>
              <a:t>—whether in your discipline or other domains in scholarship and linkages with society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Your findings can influence policy, guide practitioners, and inspire further research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958747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A0944-2ECA-4E1D-0BE1-F7A8A6A3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4. Collaboration and Networking</a:t>
            </a:r>
            <a:br>
              <a:rPr lang="en-GB" b="1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61F95-C48D-6879-4117-FE2EB3BA6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04731"/>
            <a:ext cx="12192000" cy="4558748"/>
          </a:xfrm>
        </p:spPr>
        <p:txBody>
          <a:bodyPr/>
          <a:lstStyle/>
          <a:p>
            <a:r>
              <a:rPr lang="en-GB" dirty="0"/>
              <a:t>Academic articles connect you with other scholars globally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They open doors to </a:t>
            </a:r>
            <a:r>
              <a:rPr lang="en-GB" b="1" dirty="0"/>
              <a:t>securing grants,</a:t>
            </a:r>
            <a:r>
              <a:rPr lang="en-GB" dirty="0"/>
              <a:t> </a:t>
            </a:r>
            <a:r>
              <a:rPr lang="en-GB" b="1" dirty="0"/>
              <a:t>collaborations, conferences, and joint projects</a:t>
            </a:r>
            <a:r>
              <a:rPr lang="en-GB" dirty="0"/>
              <a:t>, expanding your reach beyond borders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79512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1C626-1A3E-5EE6-B230-3BCD4237C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5. Service to Society</a:t>
            </a:r>
            <a:br>
              <a:rPr lang="en-GB" b="1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1ABA0-0021-75E0-113A-554EB249A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Research published in accessible formats can </a:t>
            </a:r>
            <a:r>
              <a:rPr lang="en-GB" b="1" dirty="0"/>
              <a:t>benefit communities directly</a:t>
            </a:r>
            <a:r>
              <a:rPr lang="en-GB" dirty="0"/>
              <a:t>, especially when addressing local challenges.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Publishing is a form of community service—sharing insights that nurture community growth and practical service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748089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7AA8D-B18C-B1F2-2A79-D1912963D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6. Accountability and Rigor</a:t>
            </a:r>
            <a:br>
              <a:rPr lang="en-GB" b="1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7F1A7-989C-E668-47B4-E92DD651C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072730" cy="4667250"/>
          </a:xfrm>
        </p:spPr>
        <p:txBody>
          <a:bodyPr/>
          <a:lstStyle/>
          <a:p>
            <a:r>
              <a:rPr lang="en-GB" dirty="0"/>
              <a:t>Peer review ensures that your work is </a:t>
            </a:r>
            <a:r>
              <a:rPr lang="en-GB" b="1" dirty="0"/>
              <a:t>tested, refined, and validated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This process strengthens the quality of your research and builds trust in your contributions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804882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83CFC-4F87-CC38-09BD-91A21F794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7. Legacy and Mentorship</a:t>
            </a:r>
            <a:br>
              <a:rPr lang="en-GB" b="1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D5BA2-A82D-C84B-C3F9-F1FF87FB0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667250"/>
          </a:xfrm>
        </p:spPr>
        <p:txBody>
          <a:bodyPr/>
          <a:lstStyle/>
          <a:p>
            <a:r>
              <a:rPr lang="en-GB" dirty="0"/>
              <a:t>Publications leave a </a:t>
            </a:r>
            <a:r>
              <a:rPr lang="en-GB" b="1" dirty="0"/>
              <a:t>lasting record of your ideas and service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They also inspire students and younger scholars, offering models of rigorous and impactful scholarship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3264356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BF134-C5E7-64D1-F237-E30B4E519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44107-9163-4BB8-7B4E-F9B30D2EC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34817"/>
            <a:ext cx="12192000" cy="4253948"/>
          </a:xfrm>
        </p:spPr>
        <p:txBody>
          <a:bodyPr>
            <a:normAutofit/>
          </a:bodyPr>
          <a:lstStyle/>
          <a:p>
            <a:endParaRPr lang="en-GB" sz="2400" dirty="0"/>
          </a:p>
          <a:p>
            <a:endParaRPr lang="en-GB" sz="2400" dirty="0"/>
          </a:p>
          <a:p>
            <a:pPr marL="0" indent="0" algn="ctr">
              <a:buNone/>
            </a:pPr>
            <a:r>
              <a:rPr lang="en-GB" sz="2400" dirty="0"/>
              <a:t>Reasons for rejection of manuscripts: Common mistakes in crafting journal manuscripts</a:t>
            </a:r>
            <a:endParaRPr lang="en-UG" sz="2400" dirty="0"/>
          </a:p>
          <a:p>
            <a:endParaRPr lang="en-UG" sz="2400" dirty="0"/>
          </a:p>
        </p:txBody>
      </p:sp>
    </p:spTree>
    <p:extLst>
      <p:ext uri="{BB962C8B-B14F-4D97-AF65-F5344CB8AC3E}">
        <p14:creationId xmlns:p14="http://schemas.microsoft.com/office/powerpoint/2010/main" val="12852426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1A129-AE90-8EE1-F139-7FD72FDA5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1353800" cy="662782"/>
          </a:xfrm>
        </p:spPr>
        <p:txBody>
          <a:bodyPr>
            <a:normAutofit fontScale="90000"/>
          </a:bodyPr>
          <a:lstStyle/>
          <a:p>
            <a:r>
              <a:rPr lang="en-GB" dirty="0"/>
              <a:t>Common reasons for journal manuscript rejection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EDB90-A0E3-FB38-019A-7209391C4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" y="829297"/>
            <a:ext cx="11353800" cy="5690773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Weak or unclear research questions</a:t>
            </a:r>
          </a:p>
          <a:p>
            <a:endParaRPr lang="en-GB" dirty="0"/>
          </a:p>
          <a:p>
            <a:r>
              <a:rPr lang="en-GB" dirty="0"/>
              <a:t>Poor methodology</a:t>
            </a:r>
          </a:p>
          <a:p>
            <a:endParaRPr lang="en-GB" dirty="0"/>
          </a:p>
          <a:p>
            <a:r>
              <a:rPr lang="en-GB" dirty="0"/>
              <a:t>Inadequate data analysis</a:t>
            </a:r>
          </a:p>
          <a:p>
            <a:endParaRPr lang="en-GB" dirty="0"/>
          </a:p>
          <a:p>
            <a:r>
              <a:rPr lang="en-GB" dirty="0"/>
              <a:t>Lack of originality</a:t>
            </a:r>
          </a:p>
          <a:p>
            <a:endParaRPr lang="en-GB" dirty="0"/>
          </a:p>
          <a:p>
            <a:r>
              <a:rPr lang="en-GB" dirty="0"/>
              <a:t>Poor writing quality</a:t>
            </a:r>
          </a:p>
          <a:p>
            <a:endParaRPr lang="en-GB" dirty="0"/>
          </a:p>
          <a:p>
            <a:r>
              <a:rPr lang="en-GB" dirty="0"/>
              <a:t>Failure to follow journal guidelines</a:t>
            </a:r>
          </a:p>
          <a:p>
            <a:endParaRPr lang="en-GB" dirty="0"/>
          </a:p>
          <a:p>
            <a:pPr lvl="1"/>
            <a:r>
              <a:rPr lang="en-GB" dirty="0"/>
              <a:t> Many rejections occur before peer review due to technical errors or scope mismatch.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7316646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AFE35-AAAF-21D5-5EFA-352BA8AD3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1. Weak Research Foundation</a:t>
            </a:r>
            <a:br>
              <a:rPr lang="en-GB" b="1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57646-CC44-6431-483D-BEA781650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63756"/>
            <a:ext cx="12059478" cy="4678017"/>
          </a:xfrm>
        </p:spPr>
        <p:txBody>
          <a:bodyPr/>
          <a:lstStyle/>
          <a:p>
            <a:r>
              <a:rPr lang="en-GB" b="1" dirty="0"/>
              <a:t>Unclear hypothesis or objectives</a:t>
            </a:r>
            <a:r>
              <a:rPr lang="en-GB" dirty="0"/>
              <a:t>: The research question is vague or not academically valid</a:t>
            </a:r>
          </a:p>
          <a:p>
            <a:endParaRPr lang="en-GB" b="1" dirty="0"/>
          </a:p>
          <a:p>
            <a:endParaRPr lang="en-GB" b="1" dirty="0"/>
          </a:p>
          <a:p>
            <a:r>
              <a:rPr lang="en-GB" b="1" dirty="0"/>
              <a:t>Lack of novelty</a:t>
            </a:r>
            <a:r>
              <a:rPr lang="en-GB" dirty="0"/>
              <a:t>: The study does not add new insights or replicate existing work without justification</a:t>
            </a:r>
          </a:p>
          <a:p>
            <a:endParaRPr lang="en-GB" b="1" dirty="0"/>
          </a:p>
          <a:p>
            <a:endParaRPr lang="en-GB" b="1" dirty="0"/>
          </a:p>
          <a:p>
            <a:r>
              <a:rPr lang="en-GB" b="1" dirty="0"/>
              <a:t>Weak rationale</a:t>
            </a:r>
            <a:r>
              <a:rPr lang="en-GB" dirty="0"/>
              <a:t>: The motivation for the study is not compelling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150298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B84C7-C94E-2710-1EEB-C33384CC3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828261"/>
          </a:xfrm>
        </p:spPr>
        <p:txBody>
          <a:bodyPr/>
          <a:lstStyle/>
          <a:p>
            <a:pPr algn="ctr"/>
            <a:r>
              <a:rPr lang="en-US" dirty="0"/>
              <a:t>Opening Remarks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28125-886A-7529-D765-09BB4EC46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2528"/>
            <a:ext cx="12192000" cy="4654688"/>
          </a:xfrm>
        </p:spPr>
        <p:txBody>
          <a:bodyPr>
            <a:normAutofit/>
          </a:bodyPr>
          <a:lstStyle/>
          <a:p>
            <a:r>
              <a:rPr lang="en-US" dirty="0"/>
              <a:t>Project Partners </a:t>
            </a:r>
          </a:p>
          <a:p>
            <a:endParaRPr lang="en-US" dirty="0"/>
          </a:p>
          <a:p>
            <a:r>
              <a:rPr lang="en-US" dirty="0"/>
              <a:t>Lead Convenor 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Facilitators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D35242-B60E-5A5D-67CA-15B352EC96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0538" y="2458450"/>
            <a:ext cx="9610921" cy="154284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4AF1567-6DFD-82D1-7305-EE1933E67C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4541" y="4333461"/>
            <a:ext cx="5542765" cy="2524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2512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A2E7D-A6CD-661F-A6CC-1F6543F73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2. Methodological Issues</a:t>
            </a:r>
            <a:br>
              <a:rPr lang="en-GB" b="1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D66A3-7B2D-A671-35BA-E8F0AE58E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Inappropriate methodology</a:t>
            </a:r>
            <a:r>
              <a:rPr lang="en-GB" dirty="0"/>
              <a:t>: Using outdated or unsuitable methods for the research question</a:t>
            </a:r>
          </a:p>
          <a:p>
            <a:endParaRPr lang="en-GB" b="1" dirty="0"/>
          </a:p>
          <a:p>
            <a:r>
              <a:rPr lang="en-GB" b="1" dirty="0"/>
              <a:t>Incomplete data</a:t>
            </a:r>
            <a:r>
              <a:rPr lang="en-GB" dirty="0"/>
              <a:t>: Small sample size, missing controls, or insufficient experiments</a:t>
            </a:r>
          </a:p>
          <a:p>
            <a:endParaRPr lang="en-GB" b="1" dirty="0"/>
          </a:p>
          <a:p>
            <a:r>
              <a:rPr lang="en-GB" b="1" dirty="0"/>
              <a:t>Poor statistical analysis</a:t>
            </a:r>
            <a:r>
              <a:rPr lang="en-GB" dirty="0"/>
              <a:t>: Incorrect tests or lack of statistical rigor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6956654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A0747-6B0E-BC77-AEB8-86BC1B180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058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3. Technical and Editorial Errors</a:t>
            </a:r>
            <a:br>
              <a:rPr lang="en-GB" b="1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B430C-9C6E-23F1-8A36-111A47C87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13184"/>
            <a:ext cx="12191999" cy="5221355"/>
          </a:xfrm>
        </p:spPr>
        <p:txBody>
          <a:bodyPr>
            <a:normAutofit/>
          </a:bodyPr>
          <a:lstStyle/>
          <a:p>
            <a:r>
              <a:rPr lang="en-GB" b="1" dirty="0"/>
              <a:t>Failure to meet journal scope</a:t>
            </a:r>
            <a:r>
              <a:rPr lang="en-GB" dirty="0"/>
              <a:t>: Submitting to a journal that does not cover the topic</a:t>
            </a:r>
          </a:p>
          <a:p>
            <a:endParaRPr lang="en-GB" b="1" dirty="0"/>
          </a:p>
          <a:p>
            <a:r>
              <a:rPr lang="en-GB" b="1" dirty="0"/>
              <a:t>Missing elements</a:t>
            </a:r>
            <a:r>
              <a:rPr lang="en-GB" dirty="0"/>
              <a:t>: Title, author details, references, figures, or tables not properly included</a:t>
            </a:r>
          </a:p>
          <a:p>
            <a:endParaRPr lang="en-GB" b="1" dirty="0"/>
          </a:p>
          <a:p>
            <a:r>
              <a:rPr lang="en-GB" b="1" dirty="0"/>
              <a:t>Language quality</a:t>
            </a:r>
            <a:r>
              <a:rPr lang="en-GB" dirty="0"/>
              <a:t>: Poor grammar, unclear writing, or lack of logical flow</a:t>
            </a:r>
          </a:p>
          <a:p>
            <a:endParaRPr lang="en-GB" b="1" dirty="0"/>
          </a:p>
          <a:p>
            <a:r>
              <a:rPr lang="en-GB" b="1" dirty="0"/>
              <a:t>Simultaneous submissions</a:t>
            </a:r>
            <a:r>
              <a:rPr lang="en-GB" dirty="0"/>
              <a:t>: Sending the same manuscript to multiple journals at once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0864303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1C183-033F-0630-0258-7CEB82FFB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4. Ethical Concerns</a:t>
            </a:r>
            <a:br>
              <a:rPr lang="en-GB" b="1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DE5ED-D774-9333-6C6E-55F6506D7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417983"/>
            <a:ext cx="12099234" cy="5074892"/>
          </a:xfrm>
        </p:spPr>
        <p:txBody>
          <a:bodyPr/>
          <a:lstStyle/>
          <a:p>
            <a:r>
              <a:rPr lang="en-GB" b="1" dirty="0"/>
              <a:t>Plagiarism or self-plagiarism</a:t>
            </a:r>
            <a:r>
              <a:rPr lang="en-GB" dirty="0"/>
              <a:t>: Copying text without proper citation</a:t>
            </a:r>
          </a:p>
          <a:p>
            <a:endParaRPr lang="en-GB" b="1" dirty="0"/>
          </a:p>
          <a:p>
            <a:endParaRPr lang="en-GB" b="1" dirty="0"/>
          </a:p>
          <a:p>
            <a:r>
              <a:rPr lang="en-GB" b="1" dirty="0"/>
              <a:t>Data fabrication or manipulation</a:t>
            </a:r>
            <a:r>
              <a:rPr lang="en-GB" dirty="0"/>
              <a:t>: Unethical practices that undermine credibility</a:t>
            </a:r>
          </a:p>
          <a:p>
            <a:endParaRPr lang="en-GB" b="1" dirty="0"/>
          </a:p>
          <a:p>
            <a:endParaRPr lang="en-GB" b="1" dirty="0"/>
          </a:p>
          <a:p>
            <a:r>
              <a:rPr lang="en-GB" b="1" dirty="0"/>
              <a:t>Failure to obtain ethical approval</a:t>
            </a:r>
            <a:r>
              <a:rPr lang="en-GB" dirty="0"/>
              <a:t>: Especially in studies involving human or animal subjects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42806694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77AC6-8278-5FE0-FE99-4EE538B7B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5. Presentation Problems</a:t>
            </a:r>
            <a:br>
              <a:rPr lang="en-GB" b="1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8812C-57BB-BAE0-E1BE-5CA7FEEC4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Poor structure</a:t>
            </a:r>
            <a:r>
              <a:rPr lang="en-GB" dirty="0"/>
              <a:t>: Manuscripts not following IMRAD (Introduction, Methods, Results, Discussion)</a:t>
            </a:r>
          </a:p>
          <a:p>
            <a:endParaRPr lang="en-GB" b="1" dirty="0"/>
          </a:p>
          <a:p>
            <a:r>
              <a:rPr lang="en-GB" b="1" dirty="0"/>
              <a:t>Weak abstract</a:t>
            </a:r>
            <a:r>
              <a:rPr lang="en-GB" dirty="0"/>
              <a:t>: Fails to summarize the study clearly</a:t>
            </a:r>
          </a:p>
          <a:p>
            <a:endParaRPr lang="en-GB" b="1" dirty="0"/>
          </a:p>
          <a:p>
            <a:r>
              <a:rPr lang="en-GB" b="1" dirty="0"/>
              <a:t>Inconsistent referencing</a:t>
            </a:r>
            <a:r>
              <a:rPr lang="en-GB" dirty="0"/>
              <a:t>: Incorrect citation style or missing references</a:t>
            </a:r>
          </a:p>
          <a:p>
            <a:endParaRPr lang="en-GB" b="1" dirty="0"/>
          </a:p>
          <a:p>
            <a:r>
              <a:rPr lang="en-GB" b="1" dirty="0"/>
              <a:t>Figures and tables</a:t>
            </a:r>
            <a:r>
              <a:rPr lang="en-GB" dirty="0"/>
              <a:t>: Low-quality visuals or misaligned with text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8423984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AED3BEB-5DE8-DB10-D2BE-4C5F53081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530" y="1057274"/>
            <a:ext cx="10158620" cy="567151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614A579-1C6A-2814-BD94-8FBAE614F8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30555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7746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6DBD5A4-2BA0-8D09-0AE9-5A943D2EB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035" y="213949"/>
            <a:ext cx="10203748" cy="6133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6901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69C4A-734F-CA39-BE1D-76D56F7EE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Challenges in writing journal manuscripts</a:t>
            </a:r>
            <a:br>
              <a:rPr lang="en-UG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E9D83-D8EE-9F9E-6DC4-BACB756AC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22" y="924476"/>
            <a:ext cx="11913704" cy="523778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Specific challenges</a:t>
            </a:r>
            <a:endParaRPr lang="en-UG" dirty="0"/>
          </a:p>
          <a:p>
            <a:pPr lvl="0"/>
            <a:r>
              <a:rPr lang="en-US" dirty="0"/>
              <a:t>Knowing what to do</a:t>
            </a:r>
            <a:endParaRPr lang="en-UG" dirty="0"/>
          </a:p>
          <a:p>
            <a:pPr lvl="0"/>
            <a:r>
              <a:rPr lang="en-US" dirty="0"/>
              <a:t>Knowing where to start</a:t>
            </a:r>
            <a:endParaRPr lang="en-UG" dirty="0"/>
          </a:p>
          <a:p>
            <a:pPr lvl="0"/>
            <a:r>
              <a:rPr lang="en-US" dirty="0"/>
              <a:t>Having what to write about</a:t>
            </a:r>
            <a:endParaRPr lang="en-UG" dirty="0"/>
          </a:p>
          <a:p>
            <a:pPr lvl="0"/>
            <a:r>
              <a:rPr lang="en-US" dirty="0"/>
              <a:t>Knowing the difference between what is publishable in journals</a:t>
            </a:r>
            <a:endParaRPr lang="en-UG" dirty="0"/>
          </a:p>
          <a:p>
            <a:pPr lvl="0"/>
            <a:r>
              <a:rPr lang="en-US" dirty="0"/>
              <a:t>Identifying what in a project report or thesis, should be published in journals</a:t>
            </a:r>
            <a:endParaRPr lang="en-UG" dirty="0"/>
          </a:p>
          <a:p>
            <a:pPr lvl="0"/>
            <a:r>
              <a:rPr lang="en-US" dirty="0"/>
              <a:t>Knowing how much of the thesis should fit in a journal manuscript</a:t>
            </a:r>
            <a:endParaRPr lang="en-UG" dirty="0"/>
          </a:p>
          <a:p>
            <a:pPr lvl="0"/>
            <a:r>
              <a:rPr lang="en-US" dirty="0"/>
              <a:t>Getting lost in the document while writing</a:t>
            </a:r>
            <a:endParaRPr lang="en-UG" dirty="0"/>
          </a:p>
          <a:p>
            <a:pPr lvl="0"/>
            <a:r>
              <a:rPr lang="en-US" dirty="0"/>
              <a:t>Knowing when to stop writing a manuscript</a:t>
            </a:r>
            <a:endParaRPr lang="en-UG" dirty="0"/>
          </a:p>
          <a:p>
            <a:pPr lvl="0"/>
            <a:r>
              <a:rPr lang="en-US" dirty="0"/>
              <a:t>Knowing how to size a manuscript</a:t>
            </a:r>
            <a:endParaRPr lang="en-UG" dirty="0"/>
          </a:p>
          <a:p>
            <a:r>
              <a:rPr lang="en-US" dirty="0"/>
              <a:t> …</a:t>
            </a:r>
            <a:endParaRPr lang="en-UG" dirty="0"/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0714968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35672-DCEA-75A6-55FD-82DEE1BCF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B346D-1452-FB90-21A2-57A6F2379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Knowing what good journals are interested in</a:t>
            </a:r>
            <a:endParaRPr lang="en-UG" dirty="0"/>
          </a:p>
          <a:p>
            <a:pPr lvl="0"/>
            <a:r>
              <a:rPr lang="en-US" dirty="0"/>
              <a:t>Knowing the readers’ interests</a:t>
            </a:r>
            <a:endParaRPr lang="en-UG" dirty="0"/>
          </a:p>
          <a:p>
            <a:pPr lvl="0"/>
            <a:r>
              <a:rPr lang="en-US" dirty="0"/>
              <a:t>Writing a research story, focused and inspiring to the reader</a:t>
            </a:r>
            <a:endParaRPr lang="en-UG" dirty="0"/>
          </a:p>
          <a:p>
            <a:pPr lvl="0"/>
            <a:r>
              <a:rPr lang="en-US" dirty="0"/>
              <a:t>Dividing datasets to write several papers</a:t>
            </a:r>
            <a:endParaRPr lang="en-UG" dirty="0"/>
          </a:p>
          <a:p>
            <a:pPr lvl="0"/>
            <a:r>
              <a:rPr lang="en-US" dirty="0"/>
              <a:t>Trying to fit whole thesis or project report in one manuscript</a:t>
            </a:r>
            <a:endParaRPr lang="en-UG" dirty="0"/>
          </a:p>
          <a:p>
            <a:pPr lvl="0"/>
            <a:r>
              <a:rPr lang="en-US" dirty="0"/>
              <a:t>Assuming that a journal manuscript is another type of report</a:t>
            </a:r>
            <a:endParaRPr lang="en-UG" dirty="0"/>
          </a:p>
          <a:p>
            <a:pPr lvl="0"/>
            <a:r>
              <a:rPr lang="en-US" dirty="0"/>
              <a:t>Distinguishing the different thrusts among reports, theses and journal papers</a:t>
            </a:r>
            <a:endParaRPr lang="en-UG" dirty="0"/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4312825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B1DBC-A976-4513-0909-2011F7108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7BCBF-F992-1E93-554F-0455C3387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System challenges</a:t>
            </a:r>
            <a:endParaRPr lang="en-UG" dirty="0"/>
          </a:p>
          <a:p>
            <a:r>
              <a:rPr lang="en-US" dirty="0"/>
              <a:t>Limited writing skills</a:t>
            </a:r>
            <a:endParaRPr lang="en-UG" dirty="0"/>
          </a:p>
          <a:p>
            <a:r>
              <a:rPr lang="en-US" dirty="0"/>
              <a:t>Lack of peer pressure</a:t>
            </a:r>
            <a:endParaRPr lang="en-UG" dirty="0"/>
          </a:p>
          <a:p>
            <a:r>
              <a:rPr lang="en-US" dirty="0"/>
              <a:t>Lack of research results</a:t>
            </a:r>
            <a:endParaRPr lang="en-UG" dirty="0"/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1511081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69FAF-8117-3C50-BBF1-7DDA5825E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294ED-B1DB-11D7-1E34-AD778AF0B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Transitioning from a project report/thesis to a journal manuscript draft</a:t>
            </a:r>
            <a:endParaRPr lang="en-UG" dirty="0"/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56441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Write-shop goal &amp;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5729"/>
            <a:ext cx="10515600" cy="47112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Goal:</a:t>
            </a:r>
            <a:r>
              <a:rPr lang="en-US" dirty="0"/>
              <a:t>	</a:t>
            </a:r>
            <a:r>
              <a:rPr lang="en-GB" dirty="0"/>
              <a:t>Enhance participants’ capacities for crafting coherent and 	inspiring journal manuscripts for publication in impactful journals</a:t>
            </a:r>
            <a:endParaRPr lang="en-US" dirty="0"/>
          </a:p>
          <a:p>
            <a:endParaRPr lang="en-US" sz="3600" dirty="0"/>
          </a:p>
          <a:p>
            <a:pPr marL="0" indent="0">
              <a:buNone/>
            </a:pPr>
            <a:r>
              <a:rPr lang="en-US" b="1" dirty="0"/>
              <a:t>Objectives: </a:t>
            </a:r>
            <a:r>
              <a:rPr lang="en-US" dirty="0"/>
              <a:t>By the end of the write-shop, participants will be able:</a:t>
            </a:r>
          </a:p>
          <a:p>
            <a:pPr lvl="0"/>
            <a:r>
              <a:rPr lang="en-GB" dirty="0"/>
              <a:t>Transition from a thesis or raw data to a structured, high-impact journal article;</a:t>
            </a:r>
            <a:endParaRPr lang="en-US" dirty="0"/>
          </a:p>
          <a:p>
            <a:pPr lvl="0"/>
            <a:r>
              <a:rPr lang="en-GB" dirty="0"/>
              <a:t>Navigate the IMRAD and other structured components of a journal manuscript;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3357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DBA69-4EA4-3B45-1F0C-190A830A8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706"/>
            <a:ext cx="10515600" cy="788678"/>
          </a:xfrm>
        </p:spPr>
        <p:txBody>
          <a:bodyPr/>
          <a:lstStyle/>
          <a:p>
            <a:r>
              <a:rPr lang="en-US" dirty="0"/>
              <a:t>Understand and Appreciate the Difference 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415C6-A6C3-12D4-2E88-B070A9A9A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36511"/>
            <a:ext cx="12192000" cy="4376393"/>
          </a:xfrm>
        </p:spPr>
        <p:txBody>
          <a:bodyPr/>
          <a:lstStyle/>
          <a:p>
            <a:r>
              <a:rPr lang="en-GB" dirty="0"/>
              <a:t>A </a:t>
            </a:r>
            <a:r>
              <a:rPr lang="en-GB" b="1" dirty="0"/>
              <a:t>Thesis</a:t>
            </a:r>
            <a:r>
              <a:rPr lang="en-GB" dirty="0"/>
              <a:t> is comprehensive and research-focused, aimed at earning a degree</a:t>
            </a:r>
          </a:p>
          <a:p>
            <a:endParaRPr lang="en-GB" dirty="0"/>
          </a:p>
          <a:p>
            <a:r>
              <a:rPr lang="en-GB" dirty="0"/>
              <a:t>A </a:t>
            </a:r>
            <a:r>
              <a:rPr lang="en-GB" b="1" dirty="0"/>
              <a:t>Project Report</a:t>
            </a:r>
            <a:r>
              <a:rPr lang="en-GB" dirty="0"/>
              <a:t> is practical, documenting applied work or interventions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A </a:t>
            </a:r>
            <a:r>
              <a:rPr lang="en-GB" b="1" dirty="0"/>
              <a:t>Journal Article</a:t>
            </a:r>
            <a:r>
              <a:rPr lang="en-GB" dirty="0"/>
              <a:t> is concise, peer-reviewed, and intended for global dissemination of new knowledge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5579221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16F58-3B4D-2344-19AE-48A90AEA2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D7C12-A28C-5BAD-E2E0-6F494B8C2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B49847-0C6A-7F3A-CF56-31C5CAD3F3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2828" y="0"/>
            <a:ext cx="6253937" cy="6888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946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8EE5C25A-C528-B898-E382-97016B8E5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Important assumptions to getting started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B8F22922-229C-8E95-46EE-7EEE05A4A42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33600" y="1447800"/>
            <a:ext cx="8077200" cy="48768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 well designed and science-premised study was conducted to address a significant problem using the best-bet materials and methods</a:t>
            </a:r>
          </a:p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en-US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study was replicated and repeated adequately based on current expectations by our profession</a:t>
            </a:r>
          </a:p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Data were collected using the profession’s procedures (including statistics) in the sequence outlined in the well thoughtout research proposal used to guide the study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2893403F-2F82-07B9-9A12-3FC41C273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3B0746F8-067E-F0E0-E603-7B16A1BFCA4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33600" y="1447800"/>
            <a:ext cx="8077200" cy="4572000"/>
          </a:xfrm>
        </p:spPr>
        <p:txBody>
          <a:bodyPr/>
          <a:lstStyle/>
          <a:p>
            <a:pPr algn="just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The authors possess the minimum knowledge of statistics required to evaluate data from different analytical procedures as well as interpret then objectively (</a:t>
            </a:r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GIGO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Data from the project/thesis were carefully handled and analysed using conventionally acceptable procedures</a:t>
            </a:r>
          </a:p>
          <a:p>
            <a:pPr algn="just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70944643-E230-C55D-7FC7-F13664F6CAD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38400" y="685800"/>
            <a:ext cx="7772400" cy="5334000"/>
          </a:xfrm>
        </p:spPr>
        <p:txBody>
          <a:bodyPr/>
          <a:lstStyle/>
          <a:p>
            <a:pPr algn="just"/>
            <a:r>
              <a:rPr lang="en-US" altLang="en-US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right statistics were selected for analysis to permit objective interpretation of the data in the illustrations (LSD, SE, CV, etc.)</a:t>
            </a:r>
          </a:p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The most effective illustrations (Tables, Figures, Plates, Maps, etc.) were developed from the statistical analysis/GIS outputs</a:t>
            </a:r>
          </a:p>
          <a:p>
            <a:pPr algn="just">
              <a:buFont typeface="Wingdings 2" panose="05020102010507070707" pitchFamily="18" charset="2"/>
              <a:buNone/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C0ACEDA-158B-6929-A242-7E84960F9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533400"/>
            <a:ext cx="7772400" cy="609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3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Suggested steps in developing the article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181643A4-C738-A7D5-AF27-2FE938FAB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33600" y="1447800"/>
            <a:ext cx="8077200" cy="49530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Evaluate the project/thesis objective &amp; identify scholarly segments/themes that can constitute publishable messages</a:t>
            </a:r>
          </a:p>
          <a:p>
            <a:pPr eaLnBrk="1" hangingPunct="1">
              <a:lnSpc>
                <a:spcPct val="90000"/>
              </a:lnSpc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 each selected segment/theme into an objective for a potential manuscript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364" name="Picture 4" descr="~AUT0001">
            <a:extLst>
              <a:ext uri="{FF2B5EF4-FFF2-40B4-BE49-F238E27FC236}">
                <a16:creationId xmlns:a16="http://schemas.microsoft.com/office/drawing/2014/main" id="{52F71626-875F-3CF7-5365-491E6E067B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61722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A791270D-BC80-23A1-E333-C0A7598007E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33600" y="762000"/>
            <a:ext cx="8077200" cy="5257800"/>
          </a:xfrm>
        </p:spPr>
        <p:txBody>
          <a:bodyPr/>
          <a:lstStyle/>
          <a:p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Select illustrations (e.g. Tables/Figures/Plates) that can be aligned behind the selected theme to support delivery of a message</a:t>
            </a:r>
          </a:p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Think of a story (independent of the project/thesis) that will constitute the message to be delivered thru the paper/manuscript</a:t>
            </a:r>
          </a:p>
          <a:p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DAA44686-DEED-230B-0AA0-6FAA537A520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33600" y="381000"/>
            <a:ext cx="8077200" cy="5867400"/>
          </a:xfrm>
        </p:spPr>
        <p:txBody>
          <a:bodyPr/>
          <a:lstStyle/>
          <a:p>
            <a:pPr algn="just"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writing the manuscript</a:t>
            </a:r>
          </a:p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Keep refining the manuscript iteratively</a:t>
            </a:r>
          </a:p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the title that most represents the contents of the paper. This is often linked to the objective and conclusion of the paper</a:t>
            </a:r>
          </a:p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Give to co-authors or friends to read through</a:t>
            </a:r>
          </a:p>
          <a:p>
            <a:pPr algn="just"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0761222D-19A8-43E7-7931-818689E36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274638"/>
            <a:ext cx="7772400" cy="715962"/>
          </a:xfrm>
        </p:spPr>
        <p:txBody>
          <a:bodyPr/>
          <a:lstStyle/>
          <a:p>
            <a:pPr algn="ctr" eaLnBrk="1" hangingPunct="1"/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EXAMPLE: Project/Study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2B64FE3-3CBF-F5B1-4F02-F5B2BD895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8800" y="1219200"/>
            <a:ext cx="8458200" cy="5334000"/>
          </a:xfrm>
        </p:spPr>
        <p:txBody>
          <a:bodyPr/>
          <a:lstStyle/>
          <a:p>
            <a:pPr marL="55563" indent="0">
              <a:defRPr/>
            </a:pPr>
            <a:r>
              <a:rPr lang="en-US" dirty="0">
                <a:solidFill>
                  <a:schemeClr val="accent1"/>
                </a:solidFill>
              </a:rPr>
              <a:t> 	</a:t>
            </a:r>
            <a:r>
              <a:rPr lang="en-US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A study involved groundnut and French bean 	each grown with sorghum as intercrops in 	western Kenya</a:t>
            </a:r>
          </a:p>
          <a:p>
            <a:pPr lvl="1" eaLnBrk="1" hangingPunct="1">
              <a:buFont typeface="Wingdings 2" panose="05020102010507070707" pitchFamily="18" charset="2"/>
              <a:buNone/>
              <a:defRPr/>
            </a:pPr>
            <a:endParaRPr lang="en-US" sz="28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Objectives of study/project</a:t>
            </a:r>
          </a:p>
          <a:p>
            <a:pPr lvl="1" eaLnBrk="1" hangingPunct="1"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improve the </a:t>
            </a:r>
            <a:r>
              <a:rPr lang="en-US" sz="2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agronomic performance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and </a:t>
            </a:r>
            <a:r>
              <a:rPr lang="en-US" sz="2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economic value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of sorghum-legume intercrops in western Kenya</a:t>
            </a:r>
          </a:p>
          <a:p>
            <a:pPr lvl="1" eaLnBrk="1" hangingPunct="1">
              <a:buFont typeface="Wingdings 2" panose="05020102010507070707" pitchFamily="18" charset="2"/>
              <a:buNone/>
              <a:defRPr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Increase </a:t>
            </a:r>
            <a:r>
              <a:rPr lang="en-US" sz="2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awareness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of ………………..</a:t>
            </a:r>
            <a:endParaRPr lang="en-US" sz="2800" dirty="0">
              <a:solidFill>
                <a:schemeClr val="accent1"/>
              </a:solidFill>
            </a:endParaRPr>
          </a:p>
          <a:p>
            <a:pPr lvl="1" eaLnBrk="1" hangingPunct="1">
              <a:buFont typeface="Wingdings 2" panose="05020102010507070707" pitchFamily="18" charset="2"/>
              <a:buNone/>
              <a:defRPr/>
            </a:pPr>
            <a:endParaRPr lang="en-US" sz="3200" dirty="0">
              <a:solidFill>
                <a:schemeClr val="accent1"/>
              </a:solidFill>
            </a:endParaRPr>
          </a:p>
          <a:p>
            <a:pPr eaLnBrk="1" hangingPunct="1">
              <a:defRPr/>
            </a:pPr>
            <a:endParaRPr lang="en-US" sz="32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0C541620-23FD-05B6-31A4-43BF763AA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609600"/>
            <a:ext cx="7772400" cy="808038"/>
          </a:xfrm>
        </p:spPr>
        <p:txBody>
          <a:bodyPr>
            <a:normAutofit fontScale="90000"/>
          </a:bodyPr>
          <a:lstStyle/>
          <a:p>
            <a:pPr marL="342900" indent="-342900"/>
            <a:br>
              <a:rPr lang="en-US" altLang="en-US" sz="28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32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Agronomic evaluation</a:t>
            </a:r>
            <a:endParaRPr lang="en-US" altLang="en-US" sz="3200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5626A777-2DEC-159A-4DA5-CC004CF257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280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 sz="2800" u="sng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Treatments: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2800" u="sng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 sz="28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Row arrangement:  1:1 &amp; 2:2 (MBILI)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280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 sz="28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Row orientations: North-South; East-West</a:t>
            </a:r>
            <a:endParaRPr lang="en-US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280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 sz="28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rates: 0, 40 kg ha</a:t>
            </a:r>
            <a:r>
              <a:rPr lang="en-US" altLang="en-US" sz="2800" baseline="30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5728" y="365126"/>
            <a:ext cx="9888071" cy="643404"/>
          </a:xfrm>
        </p:spPr>
        <p:txBody>
          <a:bodyPr>
            <a:normAutofit/>
          </a:bodyPr>
          <a:lstStyle/>
          <a:p>
            <a:r>
              <a:rPr lang="en-US" sz="3200" b="1" dirty="0"/>
              <a:t> Objectives……………………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1329" y="1008530"/>
            <a:ext cx="10802471" cy="5168433"/>
          </a:xfrm>
        </p:spPr>
        <p:txBody>
          <a:bodyPr/>
          <a:lstStyle/>
          <a:p>
            <a:pPr lvl="0"/>
            <a:r>
              <a:rPr lang="en-GB" dirty="0"/>
              <a:t>Develop the resilience and technical skill to respond effectively to reviewer feedback and editorial decisions;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GB" dirty="0"/>
              <a:t>Understand ethical standards to protect and promote research integrity;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GB" dirty="0"/>
              <a:t>Identify reputable international and regional journals suited to your manuscript; and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GB" dirty="0"/>
              <a:t>Craft Policy briefs from research-based results, into simple non-scholarly jargon, empirical based data-supported guiding documents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2393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7D67D8B0-80BA-16A1-1B74-E1CA8BCF6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274638"/>
            <a:ext cx="7543800" cy="4873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Parameters measured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4DEDE9A-91D2-4571-0C88-B486541AE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1200" y="1524000"/>
            <a:ext cx="8686800" cy="5715000"/>
          </a:xfrm>
        </p:spPr>
        <p:txBody>
          <a:bodyPr/>
          <a:lstStyle/>
          <a:p>
            <a:pPr marL="1611313">
              <a:defRPr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Solar radiation</a:t>
            </a:r>
          </a:p>
          <a:p>
            <a:pPr marL="1611313">
              <a:defRPr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Plant heights</a:t>
            </a:r>
          </a:p>
          <a:p>
            <a:pPr marL="1611313">
              <a:defRPr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No of pods per plant</a:t>
            </a:r>
          </a:p>
          <a:p>
            <a:pPr marL="1611313">
              <a:defRPr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Leaf area index</a:t>
            </a:r>
          </a:p>
          <a:p>
            <a:pPr marL="1611313">
              <a:defRPr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Time to flowering</a:t>
            </a:r>
          </a:p>
          <a:p>
            <a:pPr marL="1611313">
              <a:defRPr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BNF</a:t>
            </a:r>
          </a:p>
          <a:p>
            <a:pPr marL="1611313">
              <a:defRPr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Time to maturity</a:t>
            </a:r>
          </a:p>
          <a:p>
            <a:pPr marL="1611313">
              <a:defRPr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No of seeds per pod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22BB8AD8-B5B0-603C-5DF3-D9640714B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00400" y="762000"/>
            <a:ext cx="7010400" cy="52578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100 seed weight</a:t>
            </a:r>
          </a:p>
          <a:p>
            <a:pPr eaLnBrk="1" hangingPunct="1">
              <a:defRPr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Panicle size</a:t>
            </a:r>
          </a:p>
          <a:p>
            <a:pPr eaLnBrk="1" hangingPunct="1">
              <a:defRPr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100 grain weight</a:t>
            </a:r>
          </a:p>
          <a:p>
            <a:pPr eaLnBrk="1" hangingPunct="1">
              <a:defRPr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Protein content</a:t>
            </a:r>
          </a:p>
          <a:p>
            <a:pPr eaLnBrk="1" hangingPunct="1">
              <a:defRPr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Days to harvesting</a:t>
            </a:r>
          </a:p>
          <a:p>
            <a:pPr eaLnBrk="1" hangingPunct="1">
              <a:defRPr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Grain yield data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264111D2-3A03-EAFB-FC6F-E5B18E09F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F3D21E7C-CB93-ECCE-57FA-C70561700E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9800" y="1447800"/>
            <a:ext cx="8001000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Economics assessment: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Variables:</a:t>
            </a:r>
          </a:p>
          <a:p>
            <a:pPr lvl="1" eaLnBrk="1" hangingPunct="1">
              <a:defRPr/>
            </a:pP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Farm gate prices</a:t>
            </a:r>
          </a:p>
          <a:p>
            <a:pPr lvl="1" eaLnBrk="1" hangingPunct="1">
              <a:defRPr/>
            </a:pP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Variable input costs</a:t>
            </a:r>
          </a:p>
          <a:p>
            <a:pPr lvl="1" eaLnBrk="1" hangingPunct="1">
              <a:defRPr/>
            </a:pP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… etc </a:t>
            </a:r>
          </a:p>
          <a:p>
            <a:pPr lvl="1" eaLnBrk="1" hangingPunct="1">
              <a:defRPr/>
            </a:pPr>
            <a:endParaRPr lang="en-US" sz="2800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en-US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Create awareness……………….</a:t>
            </a:r>
          </a:p>
          <a:p>
            <a:pPr lvl="1" eaLnBrk="1" hangingPunct="1">
              <a:defRPr/>
            </a:pPr>
            <a:r>
              <a:rPr lang="en-US" sz="2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There are no 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dissemination</a:t>
            </a:r>
            <a:r>
              <a:rPr lang="en-US" sz="2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parameters because dissemination was not a research objective</a:t>
            </a:r>
          </a:p>
          <a:p>
            <a:pPr lvl="1" eaLnBrk="1" hangingPunct="1">
              <a:defRPr/>
            </a:pPr>
            <a:endParaRPr lang="en-US" sz="28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>
            <a:extLst>
              <a:ext uri="{FF2B5EF4-FFF2-40B4-BE49-F238E27FC236}">
                <a16:creationId xmlns:a16="http://schemas.microsoft.com/office/drawing/2014/main" id="{B3F2E2C2-6FCE-C718-8A2B-C02A2ECD1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7400" y="457200"/>
            <a:ext cx="8153400" cy="5943600"/>
          </a:xfrm>
        </p:spPr>
        <p:txBody>
          <a:bodyPr/>
          <a:lstStyle/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Using the above project/thesis example, the themes would be: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2800"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en-US" altLang="en-US" sz="2800" u="sng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Agronomic performance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2800"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/>
            <a:r>
              <a:rPr lang="en-US" altLang="en-US" sz="240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Datasets 	– groundnut/sorghum (</a:t>
            </a:r>
            <a:r>
              <a:rPr lang="en-US" altLang="en-US" sz="24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paper</a:t>
            </a:r>
            <a:r>
              <a:rPr lang="en-US" altLang="en-US" sz="240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4" eaLnBrk="1" hangingPunct="1">
              <a:buFontTx/>
              <a:buNone/>
            </a:pPr>
            <a:r>
              <a:rPr lang="en-US" altLang="en-US" sz="240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– French bean/sorghum (</a:t>
            </a:r>
            <a:r>
              <a:rPr lang="en-US" altLang="en-US" sz="24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paper</a:t>
            </a:r>
            <a:r>
              <a:rPr lang="en-US" altLang="en-US" sz="240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 eaLnBrk="1" hangingPunct="1"/>
            <a:endParaRPr lang="en-US" altLang="en-US" sz="2800"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en-US" altLang="en-US" sz="2800" u="sng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value:</a:t>
            </a:r>
            <a:r>
              <a:rPr lang="en-US" altLang="en-US" sz="280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 sz="280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- Groundnut/sorghum (</a:t>
            </a:r>
            <a:r>
              <a:rPr lang="en-US" altLang="en-US" sz="28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paper</a:t>
            </a:r>
            <a:r>
              <a:rPr lang="en-US" altLang="en-US" sz="280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			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 sz="280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- French bean/sorghum (</a:t>
            </a:r>
            <a:r>
              <a:rPr lang="en-US" altLang="en-US" sz="28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paper</a:t>
            </a:r>
            <a:r>
              <a:rPr lang="en-US" altLang="en-US" sz="280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2" eaLnBrk="1" hangingPunct="1">
              <a:buFont typeface="Wingdings 2" panose="05020102010507070707" pitchFamily="18" charset="2"/>
              <a:buNone/>
            </a:pPr>
            <a:endParaRPr lang="en-US" altLang="en-US" sz="2400">
              <a:solidFill>
                <a:srgbClr val="FF33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A3C9C1E-87B6-321A-E837-932CDED41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01237D03-2464-93B3-B7BD-47DE88B1A6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algn="just" eaLnBrk="1" hangingPunct="1"/>
            <a:r>
              <a:rPr lang="en-US" altLang="en-US" sz="280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performance of common bean-sorghum and French bean-sorghum ……….. (</a:t>
            </a:r>
            <a:r>
              <a:rPr lang="en-US" altLang="en-US" sz="28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paper</a:t>
            </a:r>
            <a:r>
              <a:rPr lang="en-US" altLang="en-US" sz="280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2800"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Dissemination was a development activity – may not merit a scholarly paper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BA95A-90E6-B061-B309-8F3410933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2356F-C3FA-227B-0333-9014350B29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257299"/>
            <a:ext cx="12192000" cy="2252663"/>
          </a:xfrm>
        </p:spPr>
        <p:txBody>
          <a:bodyPr>
            <a:normAutofit/>
          </a:bodyPr>
          <a:lstStyle/>
          <a:p>
            <a:r>
              <a:rPr lang="en-US" sz="3600" b="1" dirty="0"/>
              <a:t>STRCUU Training on Scientific Writing and Preparing Policy Briefs</a:t>
            </a:r>
            <a:br>
              <a:rPr lang="en-US" sz="3600" b="1" dirty="0"/>
            </a:br>
            <a:br>
              <a:rPr lang="en-UG" sz="3600" dirty="0"/>
            </a:br>
            <a:r>
              <a:rPr lang="en-US" sz="3600" b="1" dirty="0">
                <a:solidFill>
                  <a:srgbClr val="FF0000"/>
                </a:solidFill>
              </a:rPr>
              <a:t>End of Day 1</a:t>
            </a:r>
            <a:endParaRPr lang="en-UG" sz="3600" b="1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A26632-B61D-4270-8B4C-9439A09E32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Dates</a:t>
            </a:r>
            <a:r>
              <a:rPr lang="en-US" dirty="0"/>
              <a:t>: 23 – 26 March 2026</a:t>
            </a:r>
            <a:endParaRPr lang="en-UG" dirty="0"/>
          </a:p>
          <a:p>
            <a:r>
              <a:rPr lang="en-US" b="1" dirty="0"/>
              <a:t>Time</a:t>
            </a:r>
            <a:r>
              <a:rPr lang="en-US" dirty="0"/>
              <a:t>: 14:00-17:00 EAT </a:t>
            </a:r>
            <a:endParaRPr lang="en-UG" dirty="0"/>
          </a:p>
          <a:p>
            <a:endParaRPr lang="en-UG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63076E-B823-E0C6-3C98-3C4512041B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5162" y="19050"/>
            <a:ext cx="5781675" cy="12573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6DDD0F4-DCEB-3228-5DE2-739D488EF2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943" y="4821237"/>
            <a:ext cx="653415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214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A1FF9-D691-26FD-C466-4A413270F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Learning Outcomes </a:t>
            </a:r>
            <a:br>
              <a:rPr lang="en-UG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7F0C7-FDA5-B51B-284E-8442449A4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10748"/>
            <a:ext cx="12192000" cy="4982127"/>
          </a:xfrm>
        </p:spPr>
        <p:txBody>
          <a:bodyPr>
            <a:normAutofit/>
          </a:bodyPr>
          <a:lstStyle/>
          <a:p>
            <a:r>
              <a:rPr lang="en-GB" dirty="0"/>
              <a:t>By the end of this training, participants will be able to:</a:t>
            </a:r>
            <a:endParaRPr lang="en-UG" dirty="0"/>
          </a:p>
          <a:p>
            <a:pPr lvl="0"/>
            <a:r>
              <a:rPr lang="en-GB" dirty="0"/>
              <a:t>Transition from a thesis or raw data to a structured, high-impact journal article;</a:t>
            </a:r>
            <a:endParaRPr lang="en-UG" dirty="0"/>
          </a:p>
          <a:p>
            <a:pPr lvl="0"/>
            <a:r>
              <a:rPr lang="en-GB" dirty="0"/>
              <a:t>Navigate the IMRAD and other structured components of a journal manuscript; </a:t>
            </a:r>
            <a:endParaRPr lang="en-UG" dirty="0"/>
          </a:p>
          <a:p>
            <a:pPr lvl="0"/>
            <a:r>
              <a:rPr lang="en-GB" dirty="0"/>
              <a:t>Develop the resilience and technical skill to respond effectively to reviewer feedback and editorial decisions;</a:t>
            </a:r>
            <a:endParaRPr lang="en-UG" dirty="0"/>
          </a:p>
          <a:p>
            <a:pPr lvl="0"/>
            <a:r>
              <a:rPr lang="en-GB" dirty="0"/>
              <a:t>Understand ethical standards to protect and promote research integrity;</a:t>
            </a:r>
            <a:endParaRPr lang="en-UG" dirty="0"/>
          </a:p>
          <a:p>
            <a:pPr lvl="0"/>
            <a:r>
              <a:rPr lang="en-GB" dirty="0"/>
              <a:t>Identify reputable international and regional journals suited to your manuscript; and,</a:t>
            </a:r>
            <a:endParaRPr lang="en-UG" dirty="0"/>
          </a:p>
          <a:p>
            <a:pPr lvl="0"/>
            <a:r>
              <a:rPr lang="en-GB" dirty="0"/>
              <a:t>Craft Policy briefs from research-based results, into simple non-scholarly jargon, empirical based data-supported guiding documents</a:t>
            </a:r>
            <a:endParaRPr lang="en-UG" dirty="0"/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466971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8AE9B-C688-9471-73C0-F7A6EB0E6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Day 1: </a:t>
            </a:r>
            <a:r>
              <a:rPr lang="en-GB" b="1" dirty="0"/>
              <a:t>Foundations of Scholarly Publishing</a:t>
            </a:r>
            <a:br>
              <a:rPr lang="en-UG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A3DA5-9618-918B-17B8-AA4D649CD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330" y="1378226"/>
            <a:ext cx="10863470" cy="4798737"/>
          </a:xfrm>
        </p:spPr>
        <p:txBody>
          <a:bodyPr/>
          <a:lstStyle/>
          <a:p>
            <a:pPr marL="0" indent="0">
              <a:buNone/>
            </a:pPr>
            <a:endParaRPr lang="en-UG" dirty="0"/>
          </a:p>
          <a:p>
            <a:pPr lvl="0"/>
            <a:r>
              <a:rPr lang="en-GB" dirty="0"/>
              <a:t>Reasons for publishing</a:t>
            </a:r>
            <a:endParaRPr lang="en-UG" dirty="0"/>
          </a:p>
          <a:p>
            <a:pPr lvl="0"/>
            <a:endParaRPr lang="en-GB" dirty="0"/>
          </a:p>
          <a:p>
            <a:pPr lvl="0"/>
            <a:r>
              <a:rPr lang="en-GB" dirty="0"/>
              <a:t>Reasons for rejection of manuscripts: Common mistakes in crafting journal manuscripts</a:t>
            </a:r>
            <a:endParaRPr lang="en-UG" dirty="0"/>
          </a:p>
          <a:p>
            <a:pPr lvl="0"/>
            <a:endParaRPr lang="en-GB" dirty="0"/>
          </a:p>
          <a:p>
            <a:pPr lvl="0"/>
            <a:r>
              <a:rPr lang="en-GB" dirty="0"/>
              <a:t>Transitioning from a project report/thesis to a journal manuscript draft</a:t>
            </a:r>
            <a:endParaRPr lang="en-UG" dirty="0"/>
          </a:p>
          <a:p>
            <a:endParaRPr lang="en-UG" dirty="0"/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965610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3669D-7708-7EB9-CCF0-C0E940529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87" y="31184"/>
            <a:ext cx="3304521" cy="538660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n-GB" sz="2700" b="1" dirty="0"/>
              <a:t>Reasons for publishing</a:t>
            </a:r>
            <a:br>
              <a:rPr lang="en-UG" sz="2800" dirty="0"/>
            </a:br>
            <a:endParaRPr lang="en-UG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22A1A6-D535-6AC4-8D84-B5D103B864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940101">
            <a:off x="-222234" y="2354895"/>
            <a:ext cx="5583329" cy="25489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2F7383C-D9FA-742A-7CC2-04AA2B08D0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4857" y="31183"/>
            <a:ext cx="7275131" cy="6795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950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0B9BF-B2DF-E8BD-83A2-4C633642E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DD0B11-0B1F-DAF0-C7B3-71FF99C3A6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6547"/>
            <a:ext cx="4757323" cy="666490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2F536B1-4D21-CE9B-9BCE-63EF17916A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253649">
            <a:off x="4744059" y="1863516"/>
            <a:ext cx="7024598" cy="320688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ACC2DDB-40A4-9D34-A9E2-4BE42E5CE31F}"/>
              </a:ext>
            </a:extLst>
          </p:cNvPr>
          <p:cNvSpPr txBox="1"/>
          <p:nvPr/>
        </p:nvSpPr>
        <p:spPr>
          <a:xfrm>
            <a:off x="5181809" y="96547"/>
            <a:ext cx="3657391" cy="369332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lvl="0"/>
            <a:r>
              <a:rPr lang="en-GB" b="1" dirty="0"/>
              <a:t>Reasons for publishing</a:t>
            </a:r>
            <a:endParaRPr lang="en-UG" b="1" dirty="0"/>
          </a:p>
        </p:txBody>
      </p:sp>
    </p:spTree>
    <p:extLst>
      <p:ext uri="{BB962C8B-B14F-4D97-AF65-F5344CB8AC3E}">
        <p14:creationId xmlns:p14="http://schemas.microsoft.com/office/powerpoint/2010/main" val="1343874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97D72-58C6-C258-4388-80EC14DA0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for Publishing 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C11E5-3B52-1BAB-6126-1BB987388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" y="1484243"/>
            <a:ext cx="11993218" cy="4810540"/>
          </a:xfrm>
        </p:spPr>
        <p:txBody>
          <a:bodyPr>
            <a:normAutofit/>
          </a:bodyPr>
          <a:lstStyle/>
          <a:p>
            <a:r>
              <a:rPr lang="en-US" b="1" dirty="0"/>
              <a:t>Motivations for writing journal manuscripts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GB" dirty="0"/>
              <a:t>Publishing in academia is more than just adding to your CV</a:t>
            </a:r>
          </a:p>
          <a:p>
            <a:endParaRPr lang="en-GB" dirty="0"/>
          </a:p>
          <a:p>
            <a:pPr lvl="1"/>
            <a:r>
              <a:rPr lang="en-GB" dirty="0"/>
              <a:t>—it’s a way of contributing to knowledge, shaping conversations, and serving communities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- Publishing in academia is not just about personal achievement—it is about </a:t>
            </a:r>
            <a:r>
              <a:rPr lang="en-GB" b="1" dirty="0"/>
              <a:t>stewardship of knowledge</a:t>
            </a:r>
            <a:endParaRPr lang="en-UG" dirty="0"/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558205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1653</Words>
  <Application>Microsoft Office PowerPoint</Application>
  <PresentationFormat>Widescreen</PresentationFormat>
  <Paragraphs>282</Paragraphs>
  <Slides>45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Arial</vt:lpstr>
      <vt:lpstr>Calibri</vt:lpstr>
      <vt:lpstr>Calibri Light</vt:lpstr>
      <vt:lpstr>Wingdings 2</vt:lpstr>
      <vt:lpstr>Office Theme</vt:lpstr>
      <vt:lpstr>STRCUU Training on Scientific Writing and Preparing Policy Briefs  </vt:lpstr>
      <vt:lpstr>Opening Remarks</vt:lpstr>
      <vt:lpstr>Write-shop goal &amp; objectives</vt:lpstr>
      <vt:lpstr> Objectives……………………</vt:lpstr>
      <vt:lpstr>Learning Outcomes  </vt:lpstr>
      <vt:lpstr>Day 1: Foundations of Scholarly Publishing </vt:lpstr>
      <vt:lpstr>Reasons for publishing </vt:lpstr>
      <vt:lpstr>PowerPoint Presentation</vt:lpstr>
      <vt:lpstr>Reasons for Publishing </vt:lpstr>
      <vt:lpstr>1. Contributing to Knowledge </vt:lpstr>
      <vt:lpstr>2. Professional Growth </vt:lpstr>
      <vt:lpstr>3. Influence and Impact </vt:lpstr>
      <vt:lpstr>4. Collaboration and Networking </vt:lpstr>
      <vt:lpstr>5. Service to Society </vt:lpstr>
      <vt:lpstr>6. Accountability and Rigor </vt:lpstr>
      <vt:lpstr>7. Legacy and Mentorship </vt:lpstr>
      <vt:lpstr>PowerPoint Presentation</vt:lpstr>
      <vt:lpstr>Common reasons for journal manuscript rejection</vt:lpstr>
      <vt:lpstr>1. Weak Research Foundation </vt:lpstr>
      <vt:lpstr>2. Methodological Issues </vt:lpstr>
      <vt:lpstr>3. Technical and Editorial Errors </vt:lpstr>
      <vt:lpstr>4. Ethical Concerns </vt:lpstr>
      <vt:lpstr>5. Presentation Problems </vt:lpstr>
      <vt:lpstr>PowerPoint Presentation</vt:lpstr>
      <vt:lpstr>PowerPoint Presentation</vt:lpstr>
      <vt:lpstr>Challenges in writing journal manuscripts </vt:lpstr>
      <vt:lpstr>PowerPoint Presentation</vt:lpstr>
      <vt:lpstr>PowerPoint Presentation</vt:lpstr>
      <vt:lpstr>PowerPoint Presentation</vt:lpstr>
      <vt:lpstr>Understand and Appreciate the Difference </vt:lpstr>
      <vt:lpstr>PowerPoint Presentation</vt:lpstr>
      <vt:lpstr>Important assumptions to getting started</vt:lpstr>
      <vt:lpstr>PowerPoint Presentation</vt:lpstr>
      <vt:lpstr>PowerPoint Presentation</vt:lpstr>
      <vt:lpstr>Suggested steps in developing the article</vt:lpstr>
      <vt:lpstr>PowerPoint Presentation</vt:lpstr>
      <vt:lpstr>PowerPoint Presentation</vt:lpstr>
      <vt:lpstr>EXAMPLE: Project/Study</vt:lpstr>
      <vt:lpstr> Agronomic evaluation</vt:lpstr>
      <vt:lpstr>Parameters measured</vt:lpstr>
      <vt:lpstr>PowerPoint Presentation</vt:lpstr>
      <vt:lpstr>PowerPoint Presentation</vt:lpstr>
      <vt:lpstr>PowerPoint Presentation</vt:lpstr>
      <vt:lpstr>PowerPoint Presentation</vt:lpstr>
      <vt:lpstr>STRCUU Training on Scientific Writing and Preparing Policy Briefs  End of Day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nampalap@yahoo.co.uk</dc:creator>
  <cp:lastModifiedBy>nampalap@yahoo.co.uk</cp:lastModifiedBy>
  <cp:revision>11</cp:revision>
  <dcterms:created xsi:type="dcterms:W3CDTF">2026-03-23T05:54:43Z</dcterms:created>
  <dcterms:modified xsi:type="dcterms:W3CDTF">2026-03-23T09:39:32Z</dcterms:modified>
</cp:coreProperties>
</file>